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88" r:id="rId3"/>
    <p:sldId id="257" r:id="rId4"/>
    <p:sldId id="259" r:id="rId5"/>
    <p:sldId id="264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17" r:id="rId18"/>
    <p:sldId id="315" r:id="rId19"/>
    <p:sldId id="316" r:id="rId20"/>
    <p:sldId id="329" r:id="rId21"/>
    <p:sldId id="321" r:id="rId22"/>
    <p:sldId id="320" r:id="rId23"/>
    <p:sldId id="322" r:id="rId24"/>
    <p:sldId id="323" r:id="rId25"/>
    <p:sldId id="328" r:id="rId26"/>
    <p:sldId id="265" r:id="rId27"/>
    <p:sldId id="327" r:id="rId28"/>
    <p:sldId id="309" r:id="rId29"/>
    <p:sldId id="310" r:id="rId30"/>
    <p:sldId id="311" r:id="rId31"/>
    <p:sldId id="312" r:id="rId32"/>
    <p:sldId id="318" r:id="rId33"/>
    <p:sldId id="326" r:id="rId34"/>
    <p:sldId id="319" r:id="rId35"/>
    <p:sldId id="278" r:id="rId36"/>
  </p:sldIdLst>
  <p:sldSz cx="9144000" cy="5143500" type="screen16x9"/>
  <p:notesSz cx="6858000" cy="9144000"/>
  <p:embeddedFontLst>
    <p:embeddedFont>
      <p:font typeface="Barlow" pitchFamily="2" charset="77"/>
      <p:regular r:id="rId38"/>
      <p:bold r:id="rId39"/>
      <p:italic r:id="rId40"/>
      <p:boldItalic r:id="rId41"/>
    </p:embeddedFont>
    <p:embeddedFont>
      <p:font typeface="Barlow Light" panose="020F0302020204030204" pitchFamily="34" charset="0"/>
      <p:regular r:id="rId42"/>
      <p:bold r:id="rId43"/>
      <p:italic r:id="rId44"/>
      <p:boldItalic r:id="rId45"/>
    </p:embeddedFont>
    <p:embeddedFont>
      <p:font typeface="Barlow Semi Condensed" panose="020F0502020204030204" pitchFamily="34" charset="0"/>
      <p:regular r:id="rId46"/>
      <p:bold r:id="rId47"/>
      <p:italic r:id="rId48"/>
      <p:boldItalic r:id="rId49"/>
    </p:embeddedFont>
    <p:embeddedFont>
      <p:font typeface="Barlow Semi Condensed Medium" panose="020F0502020204030204" pitchFamily="34" charset="0"/>
      <p:regular r:id="rId50"/>
      <p: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Raleway Thin" pitchFamily="2" charset="77"/>
      <p:regular r:id="rId56"/>
      <p:bold r:id="rId57"/>
      <p:italic r:id="rId58"/>
      <p:boldItalic r:id="rId59"/>
    </p:embeddedFont>
    <p:embeddedFont>
      <p:font typeface="Source Sans Pro" panose="020B050303040302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9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648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32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542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18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089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001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940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435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50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779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058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54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87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561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647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883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712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45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44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196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009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428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500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4755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21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847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74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401340" y="680484"/>
            <a:ext cx="3562230" cy="3880820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65198" y="2004567"/>
            <a:ext cx="5412292" cy="11343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2500" b="1" dirty="0"/>
              <a:t>Senior Project Management System </a:t>
            </a:r>
            <a:r>
              <a:rPr lang="en-US" sz="2500" b="1" dirty="0"/>
              <a:t>for International School</a:t>
            </a:r>
            <a:endParaRPr sz="2500" b="1" dirty="0"/>
          </a:p>
        </p:txBody>
      </p:sp>
      <p:sp>
        <p:nvSpPr>
          <p:cNvPr id="339" name="Google Shape;338;p12"/>
          <p:cNvSpPr txBox="1">
            <a:spLocks/>
          </p:cNvSpPr>
          <p:nvPr/>
        </p:nvSpPr>
        <p:spPr>
          <a:xfrm>
            <a:off x="865198" y="3418149"/>
            <a:ext cx="3386011" cy="44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2000" dirty="0">
                <a:solidFill>
                  <a:schemeClr val="bg2"/>
                </a:solidFill>
              </a:rPr>
              <a:t>Capstone 2</a:t>
            </a:r>
          </a:p>
        </p:txBody>
      </p:sp>
      <p:sp>
        <p:nvSpPr>
          <p:cNvPr id="341" name="Google Shape;338;p12"/>
          <p:cNvSpPr txBox="1">
            <a:spLocks/>
          </p:cNvSpPr>
          <p:nvPr/>
        </p:nvSpPr>
        <p:spPr>
          <a:xfrm>
            <a:off x="865198" y="2650663"/>
            <a:ext cx="4962600" cy="39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8" y="718870"/>
            <a:ext cx="2460412" cy="824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340241" y="668594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Component &amp; Connector (Moderator)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Picture 6" descr="C:\Users\user\Downloads\morderator-c&amp;c.drawi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42" y="988941"/>
            <a:ext cx="4908384" cy="4116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4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99" y="697746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Component &amp; Connector (Mentor)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 descr="C:\Users\user\Downloads\mentor-c&amp;c.drawi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823" y="1031358"/>
            <a:ext cx="4762056" cy="4073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2978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393404" y="658763"/>
            <a:ext cx="7394713" cy="3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Component &amp; Connector (Student)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 descr="C:\Users\user\Downloads\student-c&amp;c.drawi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145" y="967563"/>
            <a:ext cx="4484222" cy="4137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840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99" y="680028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Component &amp; Connector (Admin)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Picture 5" descr="C:\Users\user\Downloads\admin-c&amp;c.drawi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14" y="1060174"/>
            <a:ext cx="4253312" cy="3929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930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14668" y="669395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Module View ( Client )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Picture 4" descr="C:\Users\user\Downloads\client-module.drawi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15" y="978196"/>
            <a:ext cx="6500541" cy="4127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45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99" y="729643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Module View ( Server )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Picture 4" descr="C:\Users\user\Downloads\server-module.drawi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73888"/>
            <a:ext cx="7697973" cy="4031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8970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99" y="690660"/>
            <a:ext cx="175437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Database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Picture 5" descr="Diagram, schematic&#10;&#10;Description automatically generated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72" y="1"/>
            <a:ext cx="4699437" cy="51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8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82238" y="2286492"/>
            <a:ext cx="4676700" cy="55484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Technologies</a:t>
            </a:r>
            <a:endParaRPr sz="40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9436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99" y="691909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Client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Google Shape;2695;p49"/>
          <p:cNvSpPr txBox="1"/>
          <p:nvPr/>
        </p:nvSpPr>
        <p:spPr>
          <a:xfrm>
            <a:off x="2643504" y="2236515"/>
            <a:ext cx="797986" cy="4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React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" name="Google Shape;2698;p49"/>
          <p:cNvSpPr txBox="1"/>
          <p:nvPr/>
        </p:nvSpPr>
        <p:spPr>
          <a:xfrm>
            <a:off x="4724823" y="2234823"/>
            <a:ext cx="1237772" cy="47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Redux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" name="Google Shape;2726;p49"/>
          <p:cNvSpPr txBox="1"/>
          <p:nvPr/>
        </p:nvSpPr>
        <p:spPr>
          <a:xfrm>
            <a:off x="7291006" y="2801990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Day 3</a:t>
            </a:r>
            <a:endParaRPr sz="18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9" name="Picture 4" descr="https://lh4.googleusercontent.com/HIPs19NDc0kt8XJ9tsGoqJWej8BQqRHhOoJ99hhCMKuiKUZkyvsinyto6zsoyr6aHsBcxXwKreEAKoyPnlCRIHYC2xqxFu6J0p1Q60stJ6aXphNs76wKmYF3_7ZpKbwH07yFV-JKu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477" y="1337091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98;p49"/>
          <p:cNvSpPr txBox="1"/>
          <p:nvPr/>
        </p:nvSpPr>
        <p:spPr>
          <a:xfrm>
            <a:off x="7069913" y="2221114"/>
            <a:ext cx="1146586" cy="4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Material UI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" name="Google Shape;2695;p49"/>
          <p:cNvSpPr txBox="1"/>
          <p:nvPr/>
        </p:nvSpPr>
        <p:spPr>
          <a:xfrm>
            <a:off x="7038430" y="4000019"/>
            <a:ext cx="1209552" cy="4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Bootstrap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58" y="3031088"/>
            <a:ext cx="979896" cy="822960"/>
          </a:xfrm>
          <a:prstGeom prst="rect">
            <a:avLst/>
          </a:prstGeom>
        </p:spPr>
      </p:pic>
      <p:pic>
        <p:nvPicPr>
          <p:cNvPr id="13" name="Picture 6" descr="https://lh4.googleusercontent.com/G4RrGeP53aHBhnk1WmqjSzrX_7pmVcBuUQpuH5CFv2Jr1s1miFkCQlWxbBCuhGp2gxT1rONv7PZJ_Xzkv2Fz0nEisnXY7S2o_vuIA0WP1GuYXvbCeElUbS3WH7_WlBHjD440AY6yl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01" y="1359813"/>
            <a:ext cx="822960" cy="83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lh3.googleusercontent.com/NfYpan6h3v-qtc4xV4TU_PzPZicazJ5Ns684Eg-Iz_Ad5TVZ9WsfS95_cPNppcU5pZRQUJi2dn2900PpYd_Yidxsb6Hs5RZ-vpMSUFR9hnZWJ4LabGXW5CPZO4pMjDQxU60t-pLCdV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726" y="1422000"/>
            <a:ext cx="822960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77" y="3115329"/>
            <a:ext cx="822960" cy="814732"/>
          </a:xfrm>
          <a:prstGeom prst="rect">
            <a:avLst/>
          </a:prstGeom>
        </p:spPr>
      </p:pic>
      <p:sp>
        <p:nvSpPr>
          <p:cNvPr id="16" name="Google Shape;2695;p49"/>
          <p:cNvSpPr txBox="1"/>
          <p:nvPr/>
        </p:nvSpPr>
        <p:spPr>
          <a:xfrm>
            <a:off x="2664835" y="3951986"/>
            <a:ext cx="797986" cy="4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Axios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8" y="2996068"/>
            <a:ext cx="1097280" cy="822960"/>
          </a:xfrm>
          <a:prstGeom prst="rect">
            <a:avLst/>
          </a:prstGeom>
        </p:spPr>
      </p:pic>
      <p:sp>
        <p:nvSpPr>
          <p:cNvPr id="18" name="Google Shape;2698;p49"/>
          <p:cNvSpPr txBox="1"/>
          <p:nvPr/>
        </p:nvSpPr>
        <p:spPr>
          <a:xfrm>
            <a:off x="4724823" y="3972975"/>
            <a:ext cx="1237772" cy="47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Sass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5" y="1335399"/>
            <a:ext cx="686064" cy="9690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60"/>
          <a:stretch/>
        </p:blipFill>
        <p:spPr>
          <a:xfrm>
            <a:off x="457199" y="3113638"/>
            <a:ext cx="1151327" cy="898490"/>
          </a:xfrm>
          <a:prstGeom prst="rect">
            <a:avLst/>
          </a:prstGeom>
        </p:spPr>
      </p:pic>
      <p:sp>
        <p:nvSpPr>
          <p:cNvPr id="20" name="Google Shape;2695;p49">
            <a:extLst>
              <a:ext uri="{FF2B5EF4-FFF2-40B4-BE49-F238E27FC236}">
                <a16:creationId xmlns:a16="http://schemas.microsoft.com/office/drawing/2014/main" id="{A3EB0CED-47D8-E81D-E053-BEC5D5826052}"/>
              </a:ext>
            </a:extLst>
          </p:cNvPr>
          <p:cNvSpPr txBox="1"/>
          <p:nvPr/>
        </p:nvSpPr>
        <p:spPr>
          <a:xfrm>
            <a:off x="614344" y="2234823"/>
            <a:ext cx="797986" cy="4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HTML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" name="Google Shape;2695;p49">
            <a:extLst>
              <a:ext uri="{FF2B5EF4-FFF2-40B4-BE49-F238E27FC236}">
                <a16:creationId xmlns:a16="http://schemas.microsoft.com/office/drawing/2014/main" id="{E597ED6F-5C86-0F6F-A0BF-1B27D9D58C0E}"/>
              </a:ext>
            </a:extLst>
          </p:cNvPr>
          <p:cNvSpPr txBox="1"/>
          <p:nvPr/>
        </p:nvSpPr>
        <p:spPr>
          <a:xfrm>
            <a:off x="437673" y="3995769"/>
            <a:ext cx="1151327" cy="4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48039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46567" y="669852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Server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Google Shape;2695;p49"/>
          <p:cNvSpPr txBox="1"/>
          <p:nvPr/>
        </p:nvSpPr>
        <p:spPr>
          <a:xfrm>
            <a:off x="1701998" y="2454360"/>
            <a:ext cx="973451" cy="4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</a:t>
            </a: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ode JS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Google Shape;2698;p49"/>
          <p:cNvSpPr txBox="1"/>
          <p:nvPr/>
        </p:nvSpPr>
        <p:spPr>
          <a:xfrm>
            <a:off x="3914458" y="2454360"/>
            <a:ext cx="1315084" cy="47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PostgreSQL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" name="Google Shape;2695;p49"/>
          <p:cNvSpPr txBox="1"/>
          <p:nvPr/>
        </p:nvSpPr>
        <p:spPr>
          <a:xfrm>
            <a:off x="2404810" y="4270533"/>
            <a:ext cx="1202644" cy="4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7" name="Picture 2" descr="https://lh3.googleusercontent.com/saXw87h8TOfRRdsPac7QJyYN0FNQVXdGxZ-bjC6rAmHMbp7v3_-knqokYCQ5ZyrFbAql0NLkVFMjtc7MyPzSARbS1pEDtms10c4Z7DITaqOOFQTuUc8-9Scad-fD4l-7XvQ_4e1ms8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47" y="1498864"/>
            <a:ext cx="1516555" cy="10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lh5.googleusercontent.com/6EWYWGnidc6Mis-sw3y8AFSTDMUE7Uu5SWW_G9C0rxUzGih2VD2M19tnNTBF19raBfS1a9YtNm_Pq9xXBikrsQN-mGQxf34D8JZod3Zqfr96uPGlMc0LQJVDF9kad9uC4XbOqe9NxV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15" y="3389268"/>
            <a:ext cx="877634" cy="89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82" y="1592961"/>
            <a:ext cx="991253" cy="831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30" y="3191679"/>
            <a:ext cx="1491246" cy="1196663"/>
          </a:xfrm>
          <a:prstGeom prst="rect">
            <a:avLst/>
          </a:prstGeom>
        </p:spPr>
      </p:pic>
      <p:pic>
        <p:nvPicPr>
          <p:cNvPr id="1026" name="Picture 2" descr="Postman API Platform | Sign Up for Free">
            <a:extLst>
              <a:ext uri="{FF2B5EF4-FFF2-40B4-BE49-F238E27FC236}">
                <a16:creationId xmlns:a16="http://schemas.microsoft.com/office/drawing/2014/main" id="{9BC55233-44CD-97A0-79B8-D0869DB3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51" y="1498864"/>
            <a:ext cx="986086" cy="98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698;p49">
            <a:extLst>
              <a:ext uri="{FF2B5EF4-FFF2-40B4-BE49-F238E27FC236}">
                <a16:creationId xmlns:a16="http://schemas.microsoft.com/office/drawing/2014/main" id="{4A5B216B-996C-CE96-4116-BF78CD2A8612}"/>
              </a:ext>
            </a:extLst>
          </p:cNvPr>
          <p:cNvSpPr txBox="1"/>
          <p:nvPr/>
        </p:nvSpPr>
        <p:spPr>
          <a:xfrm>
            <a:off x="6304052" y="2484950"/>
            <a:ext cx="1315084" cy="47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Postman</a:t>
            </a:r>
            <a:endParaRPr sz="16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549569-43C4-D415-8560-ACA2BEB60450}"/>
              </a:ext>
            </a:extLst>
          </p:cNvPr>
          <p:cNvSpPr/>
          <p:nvPr/>
        </p:nvSpPr>
        <p:spPr>
          <a:xfrm>
            <a:off x="5273518" y="4279500"/>
            <a:ext cx="854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 err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Sequelize</a:t>
            </a:r>
            <a:endParaRPr lang="en-US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8430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092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C2SE.23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420" name="Google Shape;2420;p44"/>
          <p:cNvSpPr txBox="1"/>
          <p:nvPr/>
        </p:nvSpPr>
        <p:spPr>
          <a:xfrm>
            <a:off x="3488609" y="2686605"/>
            <a:ext cx="1980702" cy="59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Truong Dong Huy</a:t>
            </a:r>
            <a:br>
              <a:rPr lang="en" sz="1300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13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Developer</a:t>
            </a:r>
            <a:endParaRPr sz="1300"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2" name="Google Shape;2422;p44"/>
          <p:cNvSpPr txBox="1"/>
          <p:nvPr/>
        </p:nvSpPr>
        <p:spPr>
          <a:xfrm>
            <a:off x="3529605" y="3817516"/>
            <a:ext cx="1980702" cy="609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Nguyen Thanh Dat</a:t>
            </a:r>
            <a:br>
              <a:rPr lang="en" sz="1300" dirty="0">
                <a:latin typeface="Barlow"/>
                <a:ea typeface="Barlow"/>
                <a:cs typeface="Barlow"/>
                <a:sym typeface="Barlow"/>
              </a:rPr>
            </a:br>
            <a:r>
              <a:rPr lang="en-US" sz="13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Developer</a:t>
            </a:r>
            <a:endParaRPr sz="1300"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4" name="Google Shape;2424;p44"/>
          <p:cNvSpPr txBox="1"/>
          <p:nvPr/>
        </p:nvSpPr>
        <p:spPr>
          <a:xfrm>
            <a:off x="915043" y="3830720"/>
            <a:ext cx="1980702" cy="57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 Duc Phuoc</a:t>
            </a:r>
            <a:br>
              <a:rPr lang="en" sz="1300" dirty="0">
                <a:latin typeface="Barlow"/>
                <a:ea typeface="Barlow"/>
                <a:cs typeface="Barlow"/>
                <a:sym typeface="Barlow"/>
              </a:rPr>
            </a:br>
            <a:r>
              <a:rPr lang="en-US" sz="13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Product Owner</a:t>
            </a:r>
            <a:endParaRPr sz="1300"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6" name="Google Shape;2426;p44"/>
          <p:cNvSpPr txBox="1"/>
          <p:nvPr/>
        </p:nvSpPr>
        <p:spPr>
          <a:xfrm>
            <a:off x="975669" y="2665973"/>
            <a:ext cx="1980702" cy="62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Nguyen Van Tien</a:t>
            </a:r>
            <a:br>
              <a:rPr lang="en" sz="1300" dirty="0">
                <a:latin typeface="Barlow"/>
                <a:ea typeface="Barlow"/>
                <a:cs typeface="Barlow"/>
                <a:sym typeface="Barlow"/>
              </a:rPr>
            </a:br>
            <a:r>
              <a:rPr lang="en-US" sz="13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Scrum Master</a:t>
            </a:r>
            <a:endParaRPr sz="1300"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" name="Google Shape;2420;p44"/>
          <p:cNvSpPr txBox="1"/>
          <p:nvPr/>
        </p:nvSpPr>
        <p:spPr>
          <a:xfrm>
            <a:off x="2253558" y="1581065"/>
            <a:ext cx="1980703" cy="57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Truong Ngoc Chau</a:t>
            </a:r>
            <a:br>
              <a:rPr lang="en" sz="1300" dirty="0">
                <a:latin typeface="Barlow"/>
                <a:ea typeface="Barlow"/>
                <a:cs typeface="Barlow"/>
                <a:sym typeface="Barlow"/>
              </a:rPr>
            </a:br>
            <a:r>
              <a:rPr lang="en-US" sz="13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Mentor</a:t>
            </a:r>
            <a:endParaRPr sz="1300" dirty="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9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20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19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14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28448D9C-1FEA-FFCE-33B9-7799C281AA4C}"/>
              </a:ext>
            </a:extLst>
          </p:cNvPr>
          <p:cNvSpPr/>
          <p:nvPr/>
        </p:nvSpPr>
        <p:spPr>
          <a:xfrm>
            <a:off x="2904223" y="2504830"/>
            <a:ext cx="837879" cy="835995"/>
          </a:xfrm>
          <a:prstGeom prst="ellipse">
            <a:avLst/>
          </a:prstGeom>
          <a:blipFill dpi="0" rotWithShape="1">
            <a:blip r:embed="rId3"/>
            <a:srcRect/>
            <a:tile tx="-374650" ty="-330200" sx="16000" sy="1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95F1873-94F1-F5F8-0C79-65B3FBBC3493}"/>
              </a:ext>
            </a:extLst>
          </p:cNvPr>
          <p:cNvSpPr/>
          <p:nvPr/>
        </p:nvSpPr>
        <p:spPr>
          <a:xfrm>
            <a:off x="417356" y="2546661"/>
            <a:ext cx="837879" cy="835995"/>
          </a:xfrm>
          <a:prstGeom prst="ellipse">
            <a:avLst/>
          </a:prstGeom>
          <a:blipFill dpi="0" rotWithShape="1">
            <a:blip r:embed="rId4"/>
            <a:srcRect/>
            <a:tile tx="-298450" ty="-292100" sx="24000" sy="2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29FF196-1ABA-1A5F-D2E8-5D876BF7E5B3}"/>
              </a:ext>
            </a:extLst>
          </p:cNvPr>
          <p:cNvSpPr/>
          <p:nvPr/>
        </p:nvSpPr>
        <p:spPr>
          <a:xfrm>
            <a:off x="423582" y="3724540"/>
            <a:ext cx="837879" cy="835995"/>
          </a:xfrm>
          <a:prstGeom prst="ellipse">
            <a:avLst/>
          </a:prstGeom>
          <a:blipFill dpi="0" rotWithShape="1">
            <a:blip r:embed="rId5"/>
            <a:srcRect/>
            <a:tile tx="-330200" ty="-457200" sx="20000" sy="2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97006-7DE4-EC44-8431-54E2F0FB44EA}"/>
              </a:ext>
            </a:extLst>
          </p:cNvPr>
          <p:cNvSpPr txBox="1"/>
          <p:nvPr/>
        </p:nvSpPr>
        <p:spPr>
          <a:xfrm>
            <a:off x="9952074" y="24880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4EC5369-0246-48C9-3D5B-CCEE5AFBF7F2}"/>
              </a:ext>
            </a:extLst>
          </p:cNvPr>
          <p:cNvSpPr/>
          <p:nvPr/>
        </p:nvSpPr>
        <p:spPr>
          <a:xfrm>
            <a:off x="2922976" y="3728564"/>
            <a:ext cx="837879" cy="835995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D27E0ED-9FDF-78C9-8FF8-3F0A3E4353D3}"/>
              </a:ext>
            </a:extLst>
          </p:cNvPr>
          <p:cNvSpPr/>
          <p:nvPr/>
        </p:nvSpPr>
        <p:spPr>
          <a:xfrm>
            <a:off x="1642083" y="1421717"/>
            <a:ext cx="837879" cy="835995"/>
          </a:xfrm>
          <a:prstGeom prst="ellipse">
            <a:avLst/>
          </a:prstGeom>
          <a:blipFill dpi="0" rotWithShape="1">
            <a:blip r:embed="rId7"/>
            <a:srcRect/>
            <a:tile tx="-533400" ty="-381000" sx="24000" sy="2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46567" y="669852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Meeting and Management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0D6A91-B88F-FF18-1D26-8F3F864AD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75" y="2098675"/>
            <a:ext cx="946150" cy="946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6C4FE6-CA8B-F9C6-076C-D688CF42F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30" y="2098675"/>
            <a:ext cx="946150" cy="9461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CF6CB1A-1F06-B968-5465-1760FBE0D698}"/>
              </a:ext>
            </a:extLst>
          </p:cNvPr>
          <p:cNvSpPr/>
          <p:nvPr/>
        </p:nvSpPr>
        <p:spPr>
          <a:xfrm>
            <a:off x="815201" y="3192394"/>
            <a:ext cx="33957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</a:rPr>
              <a:t>Daily Meeting &amp; Work Discussion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20F0EC-1CB0-9A55-5A81-EFBED82C4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77" y="2098675"/>
            <a:ext cx="946150" cy="946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8F6F4C-4F77-C00F-A961-C654426F1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19" y="2098675"/>
            <a:ext cx="946150" cy="9461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15230D3-016D-3EBB-6A1D-B51326D865A4}"/>
              </a:ext>
            </a:extLst>
          </p:cNvPr>
          <p:cNvSpPr/>
          <p:nvPr/>
        </p:nvSpPr>
        <p:spPr>
          <a:xfrm>
            <a:off x="4382322" y="3076286"/>
            <a:ext cx="1500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</a:rPr>
              <a:t>Source Version </a:t>
            </a:r>
          </a:p>
          <a:p>
            <a:r>
              <a:rPr lang="en-US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</a:rPr>
              <a:t>Control</a:t>
            </a:r>
            <a:endParaRPr lang="en-US" sz="1600" dirty="0">
              <a:solidFill>
                <a:schemeClr val="dk2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8FC992-A0C1-5601-691F-B1ECAF2F7455}"/>
              </a:ext>
            </a:extLst>
          </p:cNvPr>
          <p:cNvSpPr/>
          <p:nvPr/>
        </p:nvSpPr>
        <p:spPr>
          <a:xfrm>
            <a:off x="6236837" y="3076286"/>
            <a:ext cx="1790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</a:rPr>
              <a:t>Manage Tasks</a:t>
            </a:r>
          </a:p>
          <a:p>
            <a:r>
              <a:rPr lang="en-US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</a:rPr>
              <a:t> &amp; Project Progress</a:t>
            </a:r>
          </a:p>
        </p:txBody>
      </p:sp>
    </p:spTree>
    <p:extLst>
      <p:ext uri="{BB962C8B-B14F-4D97-AF65-F5344CB8AC3E}">
        <p14:creationId xmlns:p14="http://schemas.microsoft.com/office/powerpoint/2010/main" val="2936562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01132" y="675848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Stage Management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07" y="1103890"/>
            <a:ext cx="7884317" cy="40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74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393404" y="690660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Task Management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65" y="1060174"/>
            <a:ext cx="7783870" cy="4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1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99" y="690660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Notification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060174"/>
            <a:ext cx="8059480" cy="40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77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99" y="669494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Document Management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190171"/>
            <a:ext cx="8191826" cy="391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4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898564" y="1919344"/>
            <a:ext cx="5182204" cy="12733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Project </a:t>
            </a:r>
            <a:br>
              <a:rPr lang="en" sz="4000" dirty="0"/>
            </a:br>
            <a:r>
              <a:rPr lang="en" sz="4000" dirty="0"/>
              <a:t>Management</a:t>
            </a:r>
            <a:endParaRPr sz="40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7398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4270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Scrum Process</a:t>
            </a:r>
            <a:endParaRPr sz="40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139377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lnSpc>
                <a:spcPct val="108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Scrum is an agile development methodology used in the development of Software based on an iterative and incremental processes. </a:t>
            </a:r>
          </a:p>
          <a:p>
            <a:pPr marL="114300" indent="0">
              <a:lnSpc>
                <a:spcPct val="108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Scrum is adaptable, fast, flexible and effective agile framework that is designed to deliver value to the customer throughout the development of the project.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00" y="1205918"/>
            <a:ext cx="4863548" cy="30166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336646" y="679055"/>
            <a:ext cx="5640900" cy="4167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Project Phases</a:t>
            </a:r>
            <a:endParaRPr sz="4000"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584791" y="1687240"/>
            <a:ext cx="2051418" cy="1422806"/>
            <a:chOff x="1083025" y="1331214"/>
            <a:chExt cx="1834900" cy="1272635"/>
          </a:xfrm>
        </p:grpSpPr>
        <p:sp>
          <p:nvSpPr>
            <p:cNvPr id="1704" name="Google Shape;1704;p28"/>
            <p:cNvSpPr txBox="1"/>
            <p:nvPr/>
          </p:nvSpPr>
          <p:spPr>
            <a:xfrm>
              <a:off x="1514938" y="1331214"/>
              <a:ext cx="970973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Sprint 1</a:t>
              </a:r>
              <a:endParaRPr sz="20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511334" y="1702716"/>
              <a:ext cx="970973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From: Mar 01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To: Mar 18  </a:t>
              </a:r>
              <a:endParaRPr sz="1200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495336" y="2777749"/>
            <a:ext cx="2051418" cy="1457197"/>
            <a:chOff x="1083025" y="2306625"/>
            <a:chExt cx="1834900" cy="1303396"/>
          </a:xfrm>
        </p:grpSpPr>
        <p:sp>
          <p:nvSpPr>
            <p:cNvPr id="1711" name="Google Shape;1711;p28"/>
            <p:cNvSpPr txBox="1"/>
            <p:nvPr/>
          </p:nvSpPr>
          <p:spPr>
            <a:xfrm>
              <a:off x="1377638" y="2656690"/>
              <a:ext cx="1001366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Sprint 2</a:t>
              </a:r>
              <a:endParaRPr sz="20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377638" y="3017496"/>
              <a:ext cx="1001366" cy="592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600"/>
                </a:spcAft>
              </a:pPr>
              <a:r>
                <a:rPr lang="en-US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From Mar 19 </a:t>
              </a:r>
            </a:p>
            <a:p>
              <a:pPr lvl="0">
                <a:spcAft>
                  <a:spcPts val="600"/>
                </a:spcAft>
              </a:pPr>
              <a:r>
                <a:rPr lang="en-US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To Apr 13 </a:t>
              </a:r>
            </a:p>
          </p:txBody>
        </p: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409119" y="1687240"/>
            <a:ext cx="2051418" cy="1422013"/>
            <a:chOff x="1083025" y="1331924"/>
            <a:chExt cx="1834900" cy="1271925"/>
          </a:xfrm>
        </p:grpSpPr>
        <p:sp>
          <p:nvSpPr>
            <p:cNvPr id="1718" name="Google Shape;1718;p28"/>
            <p:cNvSpPr txBox="1"/>
            <p:nvPr/>
          </p:nvSpPr>
          <p:spPr>
            <a:xfrm>
              <a:off x="1518542" y="1331924"/>
              <a:ext cx="970973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Sprint 3</a:t>
              </a:r>
              <a:endParaRPr sz="20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514937" y="1701039"/>
              <a:ext cx="970974" cy="527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From: Apr 14</a:t>
              </a:r>
            </a:p>
            <a:p>
              <a:pPr>
                <a:spcAft>
                  <a:spcPts val="600"/>
                </a:spcAft>
              </a:pPr>
              <a:r>
                <a:rPr lang="en-US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To: May 01</a:t>
              </a:r>
              <a:r>
                <a:rPr lang="en-US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</a:p>
          </p:txBody>
        </p: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324487" y="2776942"/>
            <a:ext cx="2051418" cy="1458004"/>
            <a:chOff x="1083025" y="2306625"/>
            <a:chExt cx="1834900" cy="1304118"/>
          </a:xfrm>
        </p:grpSpPr>
        <p:sp>
          <p:nvSpPr>
            <p:cNvPr id="1725" name="Google Shape;1725;p28"/>
            <p:cNvSpPr txBox="1"/>
            <p:nvPr/>
          </p:nvSpPr>
          <p:spPr>
            <a:xfrm>
              <a:off x="1487815" y="2657412"/>
              <a:ext cx="1001366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Sprint 4</a:t>
              </a:r>
              <a:endParaRPr sz="20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499741" y="3018220"/>
              <a:ext cx="1001367" cy="592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From May 02</a:t>
              </a:r>
            </a:p>
            <a:p>
              <a:pPr>
                <a:spcAft>
                  <a:spcPts val="600"/>
                </a:spcAft>
              </a:pPr>
              <a:r>
                <a:rPr lang="en-US" sz="1200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To May 11</a:t>
              </a:r>
              <a:r>
                <a:rPr lang="en-US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</a:p>
          </p:txBody>
        </p: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214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351203" y="665319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Sprint 1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16" y="1119893"/>
            <a:ext cx="6703596" cy="36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88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318976" y="680028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Sprint 2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07" y="1060174"/>
            <a:ext cx="6831186" cy="380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1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472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602924" y="1390737"/>
            <a:ext cx="682487" cy="9031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en" sz="50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lang="en-US" sz="5000" dirty="0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81379" y="5326915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4;p13"/>
          <p:cNvSpPr txBox="1">
            <a:spLocks/>
          </p:cNvSpPr>
          <p:nvPr/>
        </p:nvSpPr>
        <p:spPr>
          <a:xfrm>
            <a:off x="1483230" y="1686151"/>
            <a:ext cx="2023384" cy="39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/>
              <a:t>Business Problem</a:t>
            </a:r>
          </a:p>
        </p:txBody>
      </p:sp>
      <p:sp>
        <p:nvSpPr>
          <p:cNvPr id="36" name="Google Shape;345;p13"/>
          <p:cNvSpPr txBox="1">
            <a:spLocks/>
          </p:cNvSpPr>
          <p:nvPr/>
        </p:nvSpPr>
        <p:spPr>
          <a:xfrm>
            <a:off x="634634" y="3195609"/>
            <a:ext cx="682487" cy="90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5000" b="1" dirty="0">
                <a:solidFill>
                  <a:schemeClr val="accent1"/>
                </a:solidFill>
                <a:latin typeface="Barlow"/>
                <a:sym typeface="Barlow"/>
              </a:rPr>
              <a:t>3</a:t>
            </a:r>
            <a:endParaRPr lang="en-US" sz="5000" dirty="0"/>
          </a:p>
        </p:txBody>
      </p:sp>
      <p:sp>
        <p:nvSpPr>
          <p:cNvPr id="37" name="Google Shape;344;p13"/>
          <p:cNvSpPr txBox="1">
            <a:spLocks/>
          </p:cNvSpPr>
          <p:nvPr/>
        </p:nvSpPr>
        <p:spPr>
          <a:xfrm>
            <a:off x="1514942" y="3473394"/>
            <a:ext cx="1476590" cy="39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b="1" dirty="0"/>
              <a:t>Architecture</a:t>
            </a:r>
          </a:p>
        </p:txBody>
      </p:sp>
      <p:sp>
        <p:nvSpPr>
          <p:cNvPr id="38" name="Google Shape;345;p13"/>
          <p:cNvSpPr txBox="1">
            <a:spLocks/>
          </p:cNvSpPr>
          <p:nvPr/>
        </p:nvSpPr>
        <p:spPr>
          <a:xfrm>
            <a:off x="634634" y="2292413"/>
            <a:ext cx="682487" cy="90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50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lang="en-US" sz="5000" dirty="0"/>
          </a:p>
        </p:txBody>
      </p:sp>
      <p:sp>
        <p:nvSpPr>
          <p:cNvPr id="39" name="Google Shape;344;p13"/>
          <p:cNvSpPr txBox="1">
            <a:spLocks/>
          </p:cNvSpPr>
          <p:nvPr/>
        </p:nvSpPr>
        <p:spPr>
          <a:xfrm>
            <a:off x="1514942" y="2547527"/>
            <a:ext cx="1940144" cy="39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/>
              <a:t>Solution</a:t>
            </a:r>
          </a:p>
        </p:txBody>
      </p:sp>
      <p:sp>
        <p:nvSpPr>
          <p:cNvPr id="40" name="Google Shape;345;p13"/>
          <p:cNvSpPr txBox="1">
            <a:spLocks/>
          </p:cNvSpPr>
          <p:nvPr/>
        </p:nvSpPr>
        <p:spPr>
          <a:xfrm>
            <a:off x="3818148" y="1380136"/>
            <a:ext cx="682487" cy="90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5000" b="1" dirty="0">
                <a:solidFill>
                  <a:schemeClr val="accent1"/>
                </a:solidFill>
                <a:latin typeface="Barlow"/>
                <a:sym typeface="Barlow"/>
              </a:rPr>
              <a:t>5</a:t>
            </a:r>
            <a:endParaRPr lang="en-US" sz="5000" dirty="0"/>
          </a:p>
        </p:txBody>
      </p:sp>
      <p:sp>
        <p:nvSpPr>
          <p:cNvPr id="41" name="Google Shape;344;p13"/>
          <p:cNvSpPr txBox="1">
            <a:spLocks/>
          </p:cNvSpPr>
          <p:nvPr/>
        </p:nvSpPr>
        <p:spPr>
          <a:xfrm>
            <a:off x="4700984" y="1637227"/>
            <a:ext cx="2404919" cy="39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/>
              <a:t>Project Management</a:t>
            </a:r>
          </a:p>
        </p:txBody>
      </p:sp>
      <p:sp>
        <p:nvSpPr>
          <p:cNvPr id="47" name="Google Shape;345;p13"/>
          <p:cNvSpPr txBox="1">
            <a:spLocks/>
          </p:cNvSpPr>
          <p:nvPr/>
        </p:nvSpPr>
        <p:spPr>
          <a:xfrm>
            <a:off x="3806828" y="2225546"/>
            <a:ext cx="682487" cy="90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5000" b="1" dirty="0">
                <a:solidFill>
                  <a:schemeClr val="accent1"/>
                </a:solidFill>
                <a:latin typeface="Barlow"/>
                <a:sym typeface="Barlow"/>
              </a:rPr>
              <a:t>6</a:t>
            </a:r>
            <a:endParaRPr lang="en-US" sz="5000" dirty="0"/>
          </a:p>
        </p:txBody>
      </p:sp>
      <p:sp>
        <p:nvSpPr>
          <p:cNvPr id="48" name="Google Shape;344;p13"/>
          <p:cNvSpPr txBox="1">
            <a:spLocks/>
          </p:cNvSpPr>
          <p:nvPr/>
        </p:nvSpPr>
        <p:spPr>
          <a:xfrm>
            <a:off x="4738573" y="2480660"/>
            <a:ext cx="1940144" cy="39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/>
              <a:t>Reflection</a:t>
            </a:r>
          </a:p>
        </p:txBody>
      </p:sp>
      <p:sp>
        <p:nvSpPr>
          <p:cNvPr id="49" name="Google Shape;345;p13"/>
          <p:cNvSpPr txBox="1">
            <a:spLocks/>
          </p:cNvSpPr>
          <p:nvPr/>
        </p:nvSpPr>
        <p:spPr>
          <a:xfrm>
            <a:off x="3818148" y="3148829"/>
            <a:ext cx="682487" cy="90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50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lang="en-US" sz="5000" dirty="0"/>
          </a:p>
        </p:txBody>
      </p:sp>
      <p:sp>
        <p:nvSpPr>
          <p:cNvPr id="50" name="Google Shape;344;p13"/>
          <p:cNvSpPr txBox="1">
            <a:spLocks/>
          </p:cNvSpPr>
          <p:nvPr/>
        </p:nvSpPr>
        <p:spPr>
          <a:xfrm>
            <a:off x="4738573" y="3450723"/>
            <a:ext cx="1940144" cy="39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/>
              <a:t>Demo</a:t>
            </a:r>
          </a:p>
        </p:txBody>
      </p:sp>
      <p:sp>
        <p:nvSpPr>
          <p:cNvPr id="43" name="Google Shape;345;p13">
            <a:extLst>
              <a:ext uri="{FF2B5EF4-FFF2-40B4-BE49-F238E27FC236}">
                <a16:creationId xmlns:a16="http://schemas.microsoft.com/office/drawing/2014/main" id="{FA776E84-D9D4-B703-AE13-30D26AA9487D}"/>
              </a:ext>
            </a:extLst>
          </p:cNvPr>
          <p:cNvSpPr txBox="1">
            <a:spLocks/>
          </p:cNvSpPr>
          <p:nvPr/>
        </p:nvSpPr>
        <p:spPr>
          <a:xfrm>
            <a:off x="614806" y="4081706"/>
            <a:ext cx="682487" cy="90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50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lang="en-US" sz="5000" dirty="0"/>
          </a:p>
        </p:txBody>
      </p:sp>
      <p:sp>
        <p:nvSpPr>
          <p:cNvPr id="44" name="Google Shape;344;p13">
            <a:extLst>
              <a:ext uri="{FF2B5EF4-FFF2-40B4-BE49-F238E27FC236}">
                <a16:creationId xmlns:a16="http://schemas.microsoft.com/office/drawing/2014/main" id="{914C2F40-5FE3-02BC-B005-51E624E4D4A8}"/>
              </a:ext>
            </a:extLst>
          </p:cNvPr>
          <p:cNvSpPr txBox="1">
            <a:spLocks/>
          </p:cNvSpPr>
          <p:nvPr/>
        </p:nvSpPr>
        <p:spPr>
          <a:xfrm>
            <a:off x="1483230" y="4370420"/>
            <a:ext cx="2415882" cy="39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/>
              <a:t>Technologies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340240" y="711926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Sprint 3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88" y="1060174"/>
            <a:ext cx="6559823" cy="39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22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319306" y="725640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Sprint 4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19" y="1180214"/>
            <a:ext cx="6735493" cy="36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52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82238" y="2286492"/>
            <a:ext cx="4676700" cy="55484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Reflection</a:t>
            </a:r>
            <a:endParaRPr sz="40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7684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99" y="680028"/>
            <a:ext cx="7394713" cy="4545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Reflection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199" y="1240376"/>
            <a:ext cx="7686262" cy="30798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>
              <a:lnSpc>
                <a:spcPct val="200000"/>
              </a:lnSpc>
              <a:buNone/>
            </a:pPr>
            <a:r>
              <a:rPr lang="en-US" dirty="0"/>
              <a:t>Understand and apply the scrum process to projects. </a:t>
            </a:r>
          </a:p>
          <a:p>
            <a:pPr marL="127000" indent="0">
              <a:lnSpc>
                <a:spcPct val="200000"/>
              </a:lnSpc>
              <a:buNone/>
            </a:pPr>
            <a:r>
              <a:rPr lang="en-US" dirty="0"/>
              <a:t>Learn new languages and new technologies. </a:t>
            </a:r>
          </a:p>
          <a:p>
            <a:pPr marL="127000" indent="0">
              <a:lnSpc>
                <a:spcPct val="200000"/>
              </a:lnSpc>
              <a:buNone/>
            </a:pPr>
            <a:r>
              <a:rPr lang="en-US" dirty="0"/>
              <a:t>Manage the progress of each stage and task. </a:t>
            </a:r>
          </a:p>
          <a:p>
            <a:pPr marL="127000" indent="0">
              <a:lnSpc>
                <a:spcPct val="200000"/>
              </a:lnSpc>
              <a:buNone/>
            </a:pPr>
            <a:r>
              <a:rPr lang="en-US" dirty="0"/>
              <a:t>Work with the team to solve the project's requirements.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76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82238" y="2286492"/>
            <a:ext cx="4676700" cy="55484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Demo</a:t>
            </a:r>
            <a:endParaRPr sz="40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0753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39069" y="1840917"/>
            <a:ext cx="62484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39069" y="2659538"/>
            <a:ext cx="4343700" cy="8485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82238" y="2286492"/>
            <a:ext cx="4676700" cy="55484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Business Problem</a:t>
            </a:r>
            <a:endParaRPr sz="40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142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Business Problem</a:t>
            </a:r>
            <a:endParaRPr sz="4000" dirty="0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4835339" y="1858900"/>
            <a:ext cx="3500585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>
              <a:lnSpc>
                <a:spcPct val="108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The faculty uses google forms to collect student information and uses excel to store student information, mentors, registered topics, and timelines for projects.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AEADD-B7AC-8972-E747-B82E72A96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58900"/>
            <a:ext cx="3480727" cy="2679000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solidFill>
                  <a:schemeClr val="tx1"/>
                </a:solidFill>
              </a:rPr>
              <a:t>Currently, it becomes difficult for students to manage project implementation and students find it difficult to grasp and understand the process.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82238" y="2286492"/>
            <a:ext cx="4676700" cy="55484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Solution</a:t>
            </a:r>
            <a:endParaRPr sz="40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62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702365"/>
            <a:ext cx="5640900" cy="4174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Solution</a:t>
            </a:r>
            <a:endParaRPr sz="4000"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Easily register to participate, implement the project and collect student information quickly and save time. 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Faculty will easily divide groups, mentors, and topics for students. Mentors and students will easily connect together.</a:t>
            </a:r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The Moderator will easily divide the schedule for the project council sessions. Students can easily receive the schedule.</a:t>
            </a:r>
          </a:p>
          <a:p>
            <a:pPr>
              <a:lnSpc>
                <a:spcPct val="108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26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37955" y="2223856"/>
            <a:ext cx="4676700" cy="5738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Architecture</a:t>
            </a:r>
            <a:endParaRPr sz="40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559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99" y="680028"/>
            <a:ext cx="7394713" cy="4280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System Context Diagram</a:t>
            </a:r>
            <a:endParaRPr sz="30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89FE1-8926-289A-8381-F2F0CDA1F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1" t="3691" r="3750" b="5920"/>
          <a:stretch/>
        </p:blipFill>
        <p:spPr>
          <a:xfrm>
            <a:off x="1552352" y="1108098"/>
            <a:ext cx="5762847" cy="39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99420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434</Words>
  <Application>Microsoft Macintosh PowerPoint</Application>
  <PresentationFormat>On-screen Show (16:9)</PresentationFormat>
  <Paragraphs>136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Raleway Thin</vt:lpstr>
      <vt:lpstr>Barlow Semi Condensed</vt:lpstr>
      <vt:lpstr>Calibri</vt:lpstr>
      <vt:lpstr>Arial</vt:lpstr>
      <vt:lpstr>Barlow Light</vt:lpstr>
      <vt:lpstr>Barlow</vt:lpstr>
      <vt:lpstr>Source Sans Pro</vt:lpstr>
      <vt:lpstr>Barlow Semi Condensed Medium</vt:lpstr>
      <vt:lpstr>Gaoler template</vt:lpstr>
      <vt:lpstr>Senior Project Management System for International School</vt:lpstr>
      <vt:lpstr>C2SE.23</vt:lpstr>
      <vt:lpstr>Contents</vt:lpstr>
      <vt:lpstr>Business Problem</vt:lpstr>
      <vt:lpstr>Business Problem</vt:lpstr>
      <vt:lpstr>Solution</vt:lpstr>
      <vt:lpstr>Solution</vt:lpstr>
      <vt:lpstr>Architecture</vt:lpstr>
      <vt:lpstr>System Context Diagram</vt:lpstr>
      <vt:lpstr>Component &amp; Connector (Moderator)</vt:lpstr>
      <vt:lpstr>Component &amp; Connector (Mentor)</vt:lpstr>
      <vt:lpstr>Component &amp; Connector (Student)</vt:lpstr>
      <vt:lpstr>Component &amp; Connector (Admin)</vt:lpstr>
      <vt:lpstr>Module View ( Client )</vt:lpstr>
      <vt:lpstr>Module View ( Server )</vt:lpstr>
      <vt:lpstr>Database</vt:lpstr>
      <vt:lpstr>Technologies</vt:lpstr>
      <vt:lpstr>Client</vt:lpstr>
      <vt:lpstr>Server</vt:lpstr>
      <vt:lpstr>Meeting and Management</vt:lpstr>
      <vt:lpstr>Stage Management</vt:lpstr>
      <vt:lpstr>Task Management</vt:lpstr>
      <vt:lpstr>Notification</vt:lpstr>
      <vt:lpstr>Document Management</vt:lpstr>
      <vt:lpstr>Project  Management</vt:lpstr>
      <vt:lpstr>Scrum Process</vt:lpstr>
      <vt:lpstr>Project Phases</vt:lpstr>
      <vt:lpstr>Sprint 1</vt:lpstr>
      <vt:lpstr>Sprint 2</vt:lpstr>
      <vt:lpstr>Sprint 3</vt:lpstr>
      <vt:lpstr>Sprint 4</vt:lpstr>
      <vt:lpstr>Reflection</vt:lpstr>
      <vt:lpstr>Reflection</vt:lpstr>
      <vt:lpstr>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Project Management System for International School</dc:title>
  <cp:lastModifiedBy>Đức Phước Hà</cp:lastModifiedBy>
  <cp:revision>37</cp:revision>
  <dcterms:modified xsi:type="dcterms:W3CDTF">2022-05-30T01:23:43Z</dcterms:modified>
</cp:coreProperties>
</file>